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8" r:id="rId5"/>
    <p:sldId id="269" r:id="rId6"/>
    <p:sldId id="270" r:id="rId7"/>
    <p:sldId id="264" r:id="rId8"/>
    <p:sldId id="271" r:id="rId9"/>
    <p:sldId id="272" r:id="rId10"/>
    <p:sldId id="258" r:id="rId11"/>
    <p:sldId id="259" r:id="rId12"/>
    <p:sldId id="260" r:id="rId13"/>
    <p:sldId id="273" r:id="rId14"/>
    <p:sldId id="274" r:id="rId15"/>
    <p:sldId id="275"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24" autoAdjust="0"/>
    <p:restoredTop sz="94660"/>
  </p:normalViewPr>
  <p:slideViewPr>
    <p:cSldViewPr>
      <p:cViewPr>
        <p:scale>
          <a:sx n="66" d="100"/>
          <a:sy n="66" d="100"/>
        </p:scale>
        <p:origin x="-1668"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E31A2B6-FEA1-4534-B82E-FE3A154A5DCF}" type="datetimeFigureOut">
              <a:rPr lang="en-GB" smtClean="0"/>
              <a:pPr/>
              <a:t>26/04/2020</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916E35A-1EE7-4AA8-BECE-ABBCB617D7DD}"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31A2B6-FEA1-4534-B82E-FE3A154A5DCF}" type="datetimeFigureOut">
              <a:rPr lang="en-GB" smtClean="0"/>
              <a:pPr/>
              <a:t>26/04/2020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16E35A-1EE7-4AA8-BECE-ABBCB617D7D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31A2B6-FEA1-4534-B82E-FE3A154A5DCF}" type="datetimeFigureOut">
              <a:rPr lang="en-GB" smtClean="0"/>
              <a:pPr/>
              <a:t>26/04/2020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16E35A-1EE7-4AA8-BECE-ABBCB617D7D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E31A2B6-FEA1-4534-B82E-FE3A154A5DCF}" type="datetimeFigureOut">
              <a:rPr lang="en-GB" smtClean="0"/>
              <a:pPr/>
              <a:t>26/04/2020</a:t>
            </a:fld>
            <a:endParaRPr lang="en-GB"/>
          </a:p>
        </p:txBody>
      </p:sp>
      <p:sp>
        <p:nvSpPr>
          <p:cNvPr id="9" name="Slide Number Placeholder 8"/>
          <p:cNvSpPr>
            <a:spLocks noGrp="1"/>
          </p:cNvSpPr>
          <p:nvPr>
            <p:ph type="sldNum" sz="quarter" idx="15"/>
          </p:nvPr>
        </p:nvSpPr>
        <p:spPr/>
        <p:txBody>
          <a:bodyPr rtlCol="0"/>
          <a:lstStyle/>
          <a:p>
            <a:fld id="{F916E35A-1EE7-4AA8-BECE-ABBCB617D7DD}"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E31A2B6-FEA1-4534-B82E-FE3A154A5DCF}" type="datetimeFigureOut">
              <a:rPr lang="en-GB" smtClean="0"/>
              <a:pPr/>
              <a:t>26/04/2020</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916E35A-1EE7-4AA8-BECE-ABBCB617D7D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E31A2B6-FEA1-4534-B82E-FE3A154A5DCF}" type="datetimeFigureOut">
              <a:rPr lang="en-GB" smtClean="0"/>
              <a:pPr/>
              <a:t>26/04/2020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16E35A-1EE7-4AA8-BECE-ABBCB617D7DD}"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E31A2B6-FEA1-4534-B82E-FE3A154A5DCF}" type="datetimeFigureOut">
              <a:rPr lang="en-GB" smtClean="0"/>
              <a:pPr/>
              <a:t>26/04/2020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16E35A-1EE7-4AA8-BECE-ABBCB617D7DD}"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E31A2B6-FEA1-4534-B82E-FE3A154A5DCF}" type="datetimeFigureOut">
              <a:rPr lang="en-GB" smtClean="0"/>
              <a:pPr/>
              <a:t>26/04/2020</a:t>
            </a:fld>
            <a:endParaRPr lang="en-GB"/>
          </a:p>
        </p:txBody>
      </p:sp>
      <p:sp>
        <p:nvSpPr>
          <p:cNvPr id="7" name="Slide Number Placeholder 6"/>
          <p:cNvSpPr>
            <a:spLocks noGrp="1"/>
          </p:cNvSpPr>
          <p:nvPr>
            <p:ph type="sldNum" sz="quarter" idx="11"/>
          </p:nvPr>
        </p:nvSpPr>
        <p:spPr/>
        <p:txBody>
          <a:bodyPr rtlCol="0"/>
          <a:lstStyle/>
          <a:p>
            <a:fld id="{F916E35A-1EE7-4AA8-BECE-ABBCB617D7DD}"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1A2B6-FEA1-4534-B82E-FE3A154A5DCF}" type="datetimeFigureOut">
              <a:rPr lang="en-GB" smtClean="0"/>
              <a:pPr/>
              <a:t>26/04/2020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16E35A-1EE7-4AA8-BECE-ABBCB617D7D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E31A2B6-FEA1-4534-B82E-FE3A154A5DCF}" type="datetimeFigureOut">
              <a:rPr lang="en-GB" smtClean="0"/>
              <a:pPr/>
              <a:t>26/04/2020</a:t>
            </a:fld>
            <a:endParaRPr lang="en-GB"/>
          </a:p>
        </p:txBody>
      </p:sp>
      <p:sp>
        <p:nvSpPr>
          <p:cNvPr id="22" name="Slide Number Placeholder 21"/>
          <p:cNvSpPr>
            <a:spLocks noGrp="1"/>
          </p:cNvSpPr>
          <p:nvPr>
            <p:ph type="sldNum" sz="quarter" idx="15"/>
          </p:nvPr>
        </p:nvSpPr>
        <p:spPr/>
        <p:txBody>
          <a:bodyPr rtlCol="0"/>
          <a:lstStyle/>
          <a:p>
            <a:fld id="{F916E35A-1EE7-4AA8-BECE-ABBCB617D7DD}"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E31A2B6-FEA1-4534-B82E-FE3A154A5DCF}" type="datetimeFigureOut">
              <a:rPr lang="en-GB" smtClean="0"/>
              <a:pPr/>
              <a:t>26/04/2020</a:t>
            </a:fld>
            <a:endParaRPr lang="en-GB"/>
          </a:p>
        </p:txBody>
      </p:sp>
      <p:sp>
        <p:nvSpPr>
          <p:cNvPr id="18" name="Slide Number Placeholder 17"/>
          <p:cNvSpPr>
            <a:spLocks noGrp="1"/>
          </p:cNvSpPr>
          <p:nvPr>
            <p:ph type="sldNum" sz="quarter" idx="11"/>
          </p:nvPr>
        </p:nvSpPr>
        <p:spPr/>
        <p:txBody>
          <a:bodyPr rtlCol="0"/>
          <a:lstStyle/>
          <a:p>
            <a:fld id="{F916E35A-1EE7-4AA8-BECE-ABBCB617D7DD}"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E31A2B6-FEA1-4534-B82E-FE3A154A5DCF}" type="datetimeFigureOut">
              <a:rPr lang="en-GB" smtClean="0"/>
              <a:pPr/>
              <a:t>26/04/2020</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916E35A-1EE7-4AA8-BECE-ABBCB617D7D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5696" y="2780928"/>
            <a:ext cx="6984776" cy="1894362"/>
          </a:xfrm>
        </p:spPr>
        <p:txBody>
          <a:bodyPr>
            <a:noAutofit/>
          </a:bodyPr>
          <a:lstStyle/>
          <a:p>
            <a:r>
              <a:rPr lang="en-GB" sz="4000" dirty="0" smtClean="0">
                <a:latin typeface="Times New Roman" pitchFamily="18" charset="0"/>
                <a:cs typeface="Times New Roman" pitchFamily="18" charset="0"/>
              </a:rPr>
              <a:t/>
            </a:r>
            <a:br>
              <a:rPr lang="en-GB" sz="4000" dirty="0" smtClean="0">
                <a:latin typeface="Times New Roman" pitchFamily="18" charset="0"/>
                <a:cs typeface="Times New Roman" pitchFamily="18" charset="0"/>
              </a:rPr>
            </a:br>
            <a:r>
              <a:rPr lang="en-GB" sz="4000" dirty="0" smtClean="0">
                <a:latin typeface="Times New Roman" pitchFamily="18" charset="0"/>
                <a:cs typeface="Times New Roman" pitchFamily="18" charset="0"/>
              </a:rPr>
              <a:t/>
            </a:r>
            <a:br>
              <a:rPr lang="en-GB" sz="4000" dirty="0" smtClean="0">
                <a:latin typeface="Times New Roman" pitchFamily="18" charset="0"/>
                <a:cs typeface="Times New Roman" pitchFamily="18" charset="0"/>
              </a:rPr>
            </a:br>
            <a:r>
              <a:rPr lang="en-GB" sz="4000" dirty="0" smtClean="0">
                <a:latin typeface="Times New Roman" pitchFamily="18" charset="0"/>
                <a:cs typeface="Times New Roman" pitchFamily="18" charset="0"/>
              </a:rPr>
              <a:t>LECTURE </a:t>
            </a:r>
            <a:r>
              <a:rPr lang="en-GB" sz="4000" dirty="0" smtClean="0">
                <a:latin typeface="Times New Roman"/>
                <a:cs typeface="Times New Roman"/>
              </a:rPr>
              <a:t># 0</a:t>
            </a:r>
            <a:r>
              <a:rPr lang="en-GB" sz="4000" dirty="0" smtClean="0">
                <a:latin typeface="Times New Roman" pitchFamily="18" charset="0"/>
                <a:cs typeface="Times New Roman" pitchFamily="18" charset="0"/>
              </a:rPr>
              <a:t>3 </a:t>
            </a:r>
            <a:br>
              <a:rPr lang="en-GB" sz="4000" dirty="0" smtClean="0">
                <a:latin typeface="Times New Roman" pitchFamily="18" charset="0"/>
                <a:cs typeface="Times New Roman" pitchFamily="18" charset="0"/>
              </a:rPr>
            </a:br>
            <a:r>
              <a:rPr lang="en-GB" sz="4000" dirty="0" smtClean="0">
                <a:latin typeface="Times New Roman" pitchFamily="18" charset="0"/>
                <a:cs typeface="Times New Roman" pitchFamily="18" charset="0"/>
              </a:rPr>
              <a:t>RESOURCES AND INSTITUTIONS OF RURAL SOCIETY </a:t>
            </a:r>
            <a:br>
              <a:rPr lang="en-GB" sz="4000" dirty="0" smtClean="0">
                <a:latin typeface="Times New Roman" pitchFamily="18" charset="0"/>
                <a:cs typeface="Times New Roman" pitchFamily="18" charset="0"/>
              </a:rPr>
            </a:br>
            <a:endParaRPr lang="en-GB" sz="4000" dirty="0">
              <a:latin typeface="Times New Roman" pitchFamily="18" charset="0"/>
              <a:cs typeface="Times New Roman" pitchFamily="18" charset="0"/>
            </a:endParaRPr>
          </a:p>
        </p:txBody>
      </p:sp>
      <p:sp>
        <p:nvSpPr>
          <p:cNvPr id="4" name="Subtitle 3"/>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latin typeface="Times New Roman" pitchFamily="18" charset="0"/>
                <a:cs typeface="Times New Roman" pitchFamily="18" charset="0"/>
              </a:rPr>
              <a:t>HUMAN RESOURCES</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988840"/>
            <a:ext cx="7467600" cy="4485112"/>
          </a:xfrm>
        </p:spPr>
        <p:txBody>
          <a:bodyPr/>
          <a:lstStyle/>
          <a:p>
            <a:r>
              <a:rPr lang="en-GB" dirty="0" smtClean="0">
                <a:latin typeface="Times New Roman" pitchFamily="18" charset="0"/>
                <a:cs typeface="Times New Roman" pitchFamily="18" charset="0"/>
              </a:rPr>
              <a:t>Man power</a:t>
            </a:r>
          </a:p>
          <a:p>
            <a:r>
              <a:rPr lang="en-GB" dirty="0" smtClean="0">
                <a:latin typeface="Times New Roman" pitchFamily="18" charset="0"/>
                <a:cs typeface="Times New Roman" pitchFamily="18" charset="0"/>
              </a:rPr>
              <a:t>Folk knowledge</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7632848" cy="1143000"/>
          </a:xfrm>
        </p:spPr>
        <p:txBody>
          <a:bodyPr>
            <a:noAutofit/>
          </a:bodyPr>
          <a:lstStyle/>
          <a:p>
            <a:pPr algn="ctr"/>
            <a:r>
              <a:rPr lang="en-GB" sz="4000" b="1" dirty="0" smtClean="0">
                <a:latin typeface="Times New Roman" pitchFamily="18" charset="0"/>
                <a:cs typeface="Times New Roman" pitchFamily="18" charset="0"/>
              </a:rPr>
              <a:t>INSTITUTIONS IN RURAL SOCIETY</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75240" cy="5717232"/>
          </a:xfrm>
        </p:spPr>
        <p:txBody>
          <a:bodyPr>
            <a:normAutofit/>
          </a:bodyPr>
          <a:lstStyle/>
          <a:p>
            <a:pPr algn="just"/>
            <a:r>
              <a:rPr lang="en-GB" sz="2600" dirty="0" smtClean="0">
                <a:latin typeface="Times New Roman" pitchFamily="18" charset="0"/>
                <a:cs typeface="Times New Roman" pitchFamily="18" charset="0"/>
              </a:rPr>
              <a:t>“An institution is an organized system of social relationship which embodies certain common values and procedures and meets certain basic needs of society”.</a:t>
            </a:r>
          </a:p>
          <a:p>
            <a:pPr algn="just"/>
            <a:r>
              <a:rPr lang="en-GB" sz="2600" dirty="0" smtClean="0">
                <a:latin typeface="Times New Roman" pitchFamily="18" charset="0"/>
                <a:cs typeface="Times New Roman" pitchFamily="18" charset="0"/>
              </a:rPr>
              <a:t>“Social institution are formal cultural structures devised to meet basic social needs”</a:t>
            </a:r>
          </a:p>
          <a:p>
            <a:pPr algn="just"/>
            <a:r>
              <a:rPr lang="en-GB" sz="2600" dirty="0" smtClean="0">
                <a:latin typeface="Times New Roman" pitchFamily="18" charset="0"/>
                <a:cs typeface="Times New Roman" pitchFamily="18" charset="0"/>
              </a:rPr>
              <a:t>The five major institutions recognised in both rural and urban society are</a:t>
            </a:r>
          </a:p>
          <a:p>
            <a:pPr marL="880110" lvl="1" indent="-514350" algn="just">
              <a:buFont typeface="Wingdings" pitchFamily="2" charset="2"/>
              <a:buChar char="ü"/>
            </a:pPr>
            <a:r>
              <a:rPr lang="en-GB" sz="2400" dirty="0" smtClean="0">
                <a:latin typeface="Times New Roman" pitchFamily="18" charset="0"/>
                <a:cs typeface="Times New Roman" pitchFamily="18" charset="0"/>
              </a:rPr>
              <a:t>Family</a:t>
            </a:r>
          </a:p>
          <a:p>
            <a:pPr marL="880110" lvl="1" indent="-514350" algn="just">
              <a:buFont typeface="Wingdings" pitchFamily="2" charset="2"/>
              <a:buChar char="ü"/>
            </a:pPr>
            <a:r>
              <a:rPr lang="en-GB" sz="2400" dirty="0" smtClean="0">
                <a:latin typeface="Times New Roman" pitchFamily="18" charset="0"/>
                <a:cs typeface="Times New Roman" pitchFamily="18" charset="0"/>
              </a:rPr>
              <a:t>Religion</a:t>
            </a:r>
          </a:p>
          <a:p>
            <a:pPr marL="880110" lvl="1" indent="-514350" algn="just">
              <a:buFont typeface="Wingdings" pitchFamily="2" charset="2"/>
              <a:buChar char="ü"/>
            </a:pPr>
            <a:r>
              <a:rPr lang="en-GB" sz="2400" dirty="0" smtClean="0">
                <a:latin typeface="Times New Roman" pitchFamily="18" charset="0"/>
                <a:cs typeface="Times New Roman" pitchFamily="18" charset="0"/>
              </a:rPr>
              <a:t>Economy</a:t>
            </a:r>
          </a:p>
          <a:p>
            <a:pPr marL="880110" lvl="1" indent="-514350" algn="just">
              <a:buFont typeface="Wingdings" pitchFamily="2" charset="2"/>
              <a:buChar char="ü"/>
            </a:pPr>
            <a:r>
              <a:rPr lang="en-GB" sz="2400" dirty="0" smtClean="0">
                <a:latin typeface="Times New Roman" pitchFamily="18" charset="0"/>
                <a:cs typeface="Times New Roman" pitchFamily="18" charset="0"/>
              </a:rPr>
              <a:t>Government</a:t>
            </a:r>
          </a:p>
          <a:p>
            <a:pPr marL="880110" lvl="1" indent="-514350" algn="just">
              <a:buFont typeface="Wingdings" pitchFamily="2" charset="2"/>
              <a:buChar char="ü"/>
            </a:pPr>
            <a:r>
              <a:rPr lang="en-GB" sz="2400" dirty="0" smtClean="0">
                <a:latin typeface="Times New Roman" pitchFamily="18" charset="0"/>
                <a:cs typeface="Times New Roman" pitchFamily="18" charset="0"/>
              </a:rPr>
              <a:t>Education</a:t>
            </a:r>
          </a:p>
          <a:p>
            <a:pPr marL="514350" indent="-514350" algn="just">
              <a:buNone/>
            </a:pPr>
            <a:r>
              <a:rPr lang="en-GB" dirty="0" smtClean="0">
                <a:latin typeface="Times New Roman" pitchFamily="18" charset="0"/>
                <a:cs typeface="Times New Roman" pitchFamily="18" charset="0"/>
              </a:rPr>
              <a:t> </a:t>
            </a:r>
          </a:p>
          <a:p>
            <a:pPr marL="514350" indent="-514350" algn="just">
              <a:buFont typeface="+mj-lt"/>
              <a:buAutoNum type="romanLcPeriod"/>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7208" cy="1143000"/>
          </a:xfrm>
        </p:spPr>
        <p:txBody>
          <a:bodyPr>
            <a:normAutofit/>
          </a:bodyPr>
          <a:lstStyle/>
          <a:p>
            <a:pPr algn="ctr"/>
            <a:r>
              <a:rPr lang="en-GB" sz="4000" b="1" dirty="0" smtClean="0">
                <a:latin typeface="Times New Roman" pitchFamily="18" charset="0"/>
                <a:cs typeface="Times New Roman" pitchFamily="18" charset="0"/>
              </a:rPr>
              <a:t>FAMILY</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931224" cy="4873752"/>
          </a:xfrm>
        </p:spPr>
        <p:txBody>
          <a:bodyPr>
            <a:normAutofit/>
          </a:bodyPr>
          <a:lstStyle/>
          <a:p>
            <a:r>
              <a:rPr lang="en-GB" dirty="0" smtClean="0">
                <a:latin typeface="Times New Roman" pitchFamily="18" charset="0"/>
                <a:cs typeface="Times New Roman" pitchFamily="18" charset="0"/>
              </a:rPr>
              <a:t>Family</a:t>
            </a:r>
            <a:r>
              <a:rPr lang="en-GB" b="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is the most multifunctional of all institutions in society. The family commonly fulfils the following tasks in society.</a:t>
            </a:r>
          </a:p>
          <a:p>
            <a:pPr marL="880110" lvl="1" indent="-514350">
              <a:buFont typeface="Wingdings" pitchFamily="2" charset="2"/>
              <a:buChar char="ü"/>
            </a:pPr>
            <a:r>
              <a:rPr lang="en-GB" sz="2400" dirty="0" smtClean="0">
                <a:latin typeface="Times New Roman" pitchFamily="18" charset="0"/>
                <a:cs typeface="Times New Roman" pitchFamily="18" charset="0"/>
              </a:rPr>
              <a:t>Socialisation</a:t>
            </a:r>
          </a:p>
          <a:p>
            <a:pPr marL="880110" lvl="1" indent="-514350">
              <a:buFont typeface="Wingdings" pitchFamily="2" charset="2"/>
              <a:buChar char="ü"/>
            </a:pPr>
            <a:r>
              <a:rPr lang="en-GB" sz="2400" dirty="0" smtClean="0">
                <a:latin typeface="Times New Roman" pitchFamily="18" charset="0"/>
                <a:cs typeface="Times New Roman" pitchFamily="18" charset="0"/>
              </a:rPr>
              <a:t>Provision of economic maintenance </a:t>
            </a:r>
          </a:p>
          <a:p>
            <a:pPr marL="880110" lvl="1" indent="-514350">
              <a:buFont typeface="Wingdings" pitchFamily="2" charset="2"/>
              <a:buChar char="ü"/>
            </a:pPr>
            <a:r>
              <a:rPr lang="en-GB" sz="2400" dirty="0" smtClean="0">
                <a:latin typeface="Times New Roman" pitchFamily="18" charset="0"/>
                <a:cs typeface="Times New Roman" pitchFamily="18" charset="0"/>
              </a:rPr>
              <a:t>Provision of affection and security to individual</a:t>
            </a:r>
          </a:p>
          <a:p>
            <a:pPr marL="880110" lvl="1" indent="-514350">
              <a:buFont typeface="Wingdings" pitchFamily="2" charset="2"/>
              <a:buChar char="ü"/>
            </a:pPr>
            <a:r>
              <a:rPr lang="en-GB" sz="2400" dirty="0" smtClean="0">
                <a:latin typeface="Times New Roman" pitchFamily="18" charset="0"/>
                <a:cs typeface="Times New Roman" pitchFamily="18" charset="0"/>
              </a:rPr>
              <a:t>Provision of class status to the individual of the family into which he has been born. </a:t>
            </a:r>
          </a:p>
          <a:p>
            <a:pPr marL="514350" indent="-514350">
              <a:buNone/>
            </a:pPr>
            <a:endParaRPr lang="en-GB" dirty="0" smtClean="0">
              <a:latin typeface="Times New Roman" pitchFamily="18" charset="0"/>
              <a:cs typeface="Times New Roman" pitchFamily="18" charset="0"/>
            </a:endParaRPr>
          </a:p>
          <a:p>
            <a:pPr marL="514350" indent="-514350">
              <a:buNone/>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66130"/>
          </a:xfrm>
        </p:spPr>
        <p:txBody>
          <a:bodyPr>
            <a:noAutofit/>
          </a:bodyPr>
          <a:lstStyle/>
          <a:p>
            <a:pPr algn="ctr"/>
            <a:r>
              <a:rPr lang="en-GB" sz="4000" b="1" dirty="0" smtClean="0">
                <a:latin typeface="Times New Roman" pitchFamily="18" charset="0"/>
                <a:cs typeface="Times New Roman" pitchFamily="18" charset="0"/>
              </a:rPr>
              <a:t>RELIGION</a:t>
            </a:r>
            <a:endParaRPr lang="en-GB" sz="4000" dirty="0"/>
          </a:p>
        </p:txBody>
      </p:sp>
      <p:sp>
        <p:nvSpPr>
          <p:cNvPr id="3" name="Content Placeholder 2"/>
          <p:cNvSpPr>
            <a:spLocks noGrp="1"/>
          </p:cNvSpPr>
          <p:nvPr>
            <p:ph sz="quarter" idx="1"/>
          </p:nvPr>
        </p:nvSpPr>
        <p:spPr>
          <a:xfrm>
            <a:off x="457200" y="1600200"/>
            <a:ext cx="7715200" cy="4873752"/>
          </a:xfrm>
        </p:spPr>
        <p:txBody>
          <a:bodyPr>
            <a:normAutofit/>
          </a:bodyPr>
          <a:lstStyle/>
          <a:p>
            <a:pPr marL="514350" indent="-514350" algn="just"/>
            <a:r>
              <a:rPr lang="en-GB" dirty="0" smtClean="0">
                <a:latin typeface="Times New Roman" pitchFamily="18" charset="0"/>
                <a:cs typeface="Times New Roman" pitchFamily="18" charset="0"/>
              </a:rPr>
              <a:t>From antiquity man has sought answers to questions concerning the mysteries of his own creation, a satisfying philosophy of life and life after death.</a:t>
            </a:r>
          </a:p>
          <a:p>
            <a:pPr marL="514350" indent="-514350" algn="just"/>
            <a:r>
              <a:rPr lang="en-GB" dirty="0" smtClean="0">
                <a:latin typeface="Times New Roman" pitchFamily="18" charset="0"/>
                <a:cs typeface="Times New Roman" pitchFamily="18" charset="0"/>
              </a:rPr>
              <a:t>Most religion of the world have following elements.</a:t>
            </a:r>
          </a:p>
          <a:p>
            <a:pPr marL="880110" lvl="1" indent="-514350" algn="just">
              <a:buFont typeface="Wingdings" pitchFamily="2" charset="2"/>
              <a:buChar char="ü"/>
            </a:pPr>
            <a:r>
              <a:rPr lang="en-GB" sz="2400" dirty="0" smtClean="0">
                <a:latin typeface="Times New Roman" pitchFamily="18" charset="0"/>
                <a:cs typeface="Times New Roman" pitchFamily="18" charset="0"/>
              </a:rPr>
              <a:t>A set of belief regarding the ultimate power in the universe</a:t>
            </a:r>
          </a:p>
          <a:p>
            <a:pPr marL="880110" lvl="1" indent="-514350" algn="just">
              <a:buFont typeface="Wingdings" pitchFamily="2" charset="2"/>
              <a:buChar char="ü"/>
            </a:pPr>
            <a:r>
              <a:rPr lang="en-GB" sz="2400" dirty="0" smtClean="0">
                <a:latin typeface="Times New Roman" pitchFamily="18" charset="0"/>
                <a:cs typeface="Times New Roman" pitchFamily="18" charset="0"/>
              </a:rPr>
              <a:t>A set of beliefs regarding the ideal and proper pattern of behaviour</a:t>
            </a:r>
            <a:endParaRPr lang="en-GB"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latin typeface="Times New Roman" pitchFamily="18" charset="0"/>
                <a:cs typeface="Times New Roman" pitchFamily="18" charset="0"/>
              </a:rPr>
              <a:t>GOVERNMENT</a:t>
            </a:r>
            <a:endParaRPr lang="en-GB" sz="3600" dirty="0"/>
          </a:p>
        </p:txBody>
      </p:sp>
      <p:sp>
        <p:nvSpPr>
          <p:cNvPr id="3" name="Content Placeholder 2"/>
          <p:cNvSpPr>
            <a:spLocks noGrp="1"/>
          </p:cNvSpPr>
          <p:nvPr>
            <p:ph sz="quarter" idx="1"/>
          </p:nvPr>
        </p:nvSpPr>
        <p:spPr>
          <a:xfrm>
            <a:off x="457200" y="1600200"/>
            <a:ext cx="7931224" cy="4873752"/>
          </a:xfrm>
        </p:spPr>
        <p:txBody>
          <a:bodyPr/>
          <a:lstStyle/>
          <a:p>
            <a:pPr algn="just"/>
            <a:r>
              <a:rPr lang="en-GB" dirty="0" smtClean="0">
                <a:latin typeface="Times New Roman" pitchFamily="18" charset="0"/>
                <a:cs typeface="Times New Roman" pitchFamily="18" charset="0"/>
              </a:rPr>
              <a:t>Government, also referred to as the political institution </a:t>
            </a:r>
          </a:p>
          <a:p>
            <a:pPr algn="just"/>
            <a:r>
              <a:rPr lang="en-GB" dirty="0" smtClean="0">
                <a:latin typeface="Times New Roman" pitchFamily="18" charset="0"/>
                <a:cs typeface="Times New Roman" pitchFamily="18" charset="0"/>
              </a:rPr>
              <a:t>It administers the regulatory functions of law and order and maintains security in society. </a:t>
            </a:r>
          </a:p>
          <a:p>
            <a:pPr algn="just"/>
            <a:r>
              <a:rPr lang="en-GB" dirty="0" smtClean="0">
                <a:latin typeface="Times New Roman" pitchFamily="18" charset="0"/>
                <a:cs typeface="Times New Roman" pitchFamily="18" charset="0"/>
              </a:rPr>
              <a:t>Within this major institution are secondary institution such as </a:t>
            </a:r>
          </a:p>
          <a:p>
            <a:pPr lvl="1" algn="just">
              <a:buFont typeface="Wingdings" pitchFamily="2" charset="2"/>
              <a:buChar char="§"/>
            </a:pPr>
            <a:r>
              <a:rPr lang="en-GB" sz="2400" dirty="0" smtClean="0">
                <a:latin typeface="Times New Roman" pitchFamily="18" charset="0"/>
                <a:cs typeface="Times New Roman" pitchFamily="18" charset="0"/>
              </a:rPr>
              <a:t>Military systems </a:t>
            </a:r>
          </a:p>
          <a:p>
            <a:pPr lvl="1" algn="just">
              <a:buFont typeface="Wingdings" pitchFamily="2" charset="2"/>
              <a:buChar char="§"/>
            </a:pPr>
            <a:r>
              <a:rPr lang="en-GB" sz="2400" dirty="0" smtClean="0">
                <a:latin typeface="Times New Roman" pitchFamily="18" charset="0"/>
                <a:cs typeface="Times New Roman" pitchFamily="18" charset="0"/>
              </a:rPr>
              <a:t>Police forces</a:t>
            </a:r>
          </a:p>
          <a:p>
            <a:pPr lvl="1" algn="just">
              <a:buFont typeface="Wingdings" pitchFamily="2" charset="2"/>
              <a:buChar char="§"/>
            </a:pPr>
            <a:r>
              <a:rPr lang="en-GB" sz="2400" dirty="0" smtClean="0">
                <a:latin typeface="Times New Roman" pitchFamily="18" charset="0"/>
                <a:cs typeface="Times New Roman" pitchFamily="18" charset="0"/>
              </a:rPr>
              <a:t>Legal systems </a:t>
            </a:r>
          </a:p>
          <a:p>
            <a:pPr lvl="1" algn="just">
              <a:buFont typeface="Wingdings" pitchFamily="2" charset="2"/>
              <a:buChar char="§"/>
            </a:pPr>
            <a:r>
              <a:rPr lang="en-GB" sz="2400" dirty="0" smtClean="0">
                <a:latin typeface="Times New Roman" pitchFamily="18" charset="0"/>
                <a:cs typeface="Times New Roman" pitchFamily="18" charset="0"/>
              </a:rPr>
              <a:t> Diplomatic relations with other countries.</a:t>
            </a:r>
          </a:p>
          <a:p>
            <a:pPr algn="just"/>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latin typeface="Times New Roman" pitchFamily="18" charset="0"/>
                <a:cs typeface="Times New Roman" pitchFamily="18" charset="0"/>
              </a:rPr>
              <a:t>ECONOMY</a:t>
            </a:r>
            <a:endParaRPr lang="en-GB" sz="4000" dirty="0"/>
          </a:p>
        </p:txBody>
      </p:sp>
      <p:sp>
        <p:nvSpPr>
          <p:cNvPr id="3" name="Content Placeholder 2"/>
          <p:cNvSpPr>
            <a:spLocks noGrp="1"/>
          </p:cNvSpPr>
          <p:nvPr>
            <p:ph sz="quarter" idx="1"/>
          </p:nvPr>
        </p:nvSpPr>
        <p:spPr>
          <a:xfrm>
            <a:off x="457200" y="1600200"/>
            <a:ext cx="8147248" cy="4873752"/>
          </a:xfrm>
        </p:spPr>
        <p:txBody>
          <a:bodyPr/>
          <a:lstStyle/>
          <a:p>
            <a:pPr algn="just"/>
            <a:r>
              <a:rPr lang="en-GB" dirty="0" smtClean="0">
                <a:latin typeface="Times New Roman" pitchFamily="18" charset="0"/>
                <a:cs typeface="Times New Roman" pitchFamily="18" charset="0"/>
              </a:rPr>
              <a:t>Economy provide basic physical subsistence for society and meet basic needs for food , shelter, clothing  and other necessities. </a:t>
            </a:r>
          </a:p>
          <a:p>
            <a:pPr algn="just"/>
            <a:r>
              <a:rPr lang="en-GB" dirty="0" smtClean="0">
                <a:latin typeface="Times New Roman" pitchFamily="18" charset="0"/>
                <a:cs typeface="Times New Roman" pitchFamily="18" charset="0"/>
              </a:rPr>
              <a:t>Included are the economic institution of agriculture, industry, and the distribution, exchange, and consumption of commodities, goods and services necessary for human survival.</a:t>
            </a:r>
          </a:p>
          <a:p>
            <a:pPr algn="just"/>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787208" cy="1143000"/>
          </a:xfrm>
        </p:spPr>
        <p:txBody>
          <a:bodyPr>
            <a:noAutofit/>
          </a:bodyPr>
          <a:lstStyle/>
          <a:p>
            <a:pPr algn="ctr"/>
            <a:r>
              <a:rPr lang="en-GB" sz="4000" b="1" dirty="0" smtClean="0">
                <a:latin typeface="Times New Roman" pitchFamily="18" charset="0"/>
                <a:cs typeface="Times New Roman" pitchFamily="18" charset="0"/>
              </a:rPr>
              <a:t>EDUCATIONAL INSTITUTIONS</a:t>
            </a:r>
            <a:endParaRPr lang="en-GB" sz="4000" dirty="0"/>
          </a:p>
        </p:txBody>
      </p:sp>
      <p:sp>
        <p:nvSpPr>
          <p:cNvPr id="3" name="Content Placeholder 2"/>
          <p:cNvSpPr>
            <a:spLocks noGrp="1"/>
          </p:cNvSpPr>
          <p:nvPr>
            <p:ph sz="quarter" idx="1"/>
          </p:nvPr>
        </p:nvSpPr>
        <p:spPr>
          <a:xfrm>
            <a:off x="539552" y="1556792"/>
            <a:ext cx="7920880" cy="4873752"/>
          </a:xfrm>
        </p:spPr>
        <p:txBody>
          <a:bodyPr/>
          <a:lstStyle/>
          <a:p>
            <a:pPr algn="just"/>
            <a:r>
              <a:rPr lang="en-GB" dirty="0" smtClean="0">
                <a:latin typeface="Times New Roman" pitchFamily="18" charset="0"/>
                <a:cs typeface="Times New Roman" pitchFamily="18" charset="0"/>
              </a:rPr>
              <a:t>Educational Institutions are those which seek to socialise individuals in society or introduce them in formal ways into their social and cultural world.</a:t>
            </a:r>
          </a:p>
          <a:p>
            <a:pPr algn="just"/>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latin typeface="Times New Roman" pitchFamily="18" charset="0"/>
                <a:cs typeface="Times New Roman" pitchFamily="18" charset="0"/>
              </a:rPr>
              <a:t>RURAL RESOURCES</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683568" y="1984248"/>
            <a:ext cx="7467600" cy="4873752"/>
          </a:xfrm>
        </p:spPr>
        <p:txBody>
          <a:bodyPr/>
          <a:lstStyle/>
          <a:p>
            <a:pPr algn="just"/>
            <a:r>
              <a:rPr lang="en-GB" dirty="0" smtClean="0">
                <a:latin typeface="Times New Roman" pitchFamily="18" charset="0"/>
                <a:cs typeface="Times New Roman" pitchFamily="18" charset="0"/>
              </a:rPr>
              <a:t>Resources of rural societies refer to any available developed or underdeveloped materials, both natural and human, or means that are available in the area for use by people in rural society for meeting their needs and the needs of the society in which they live.</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467600" cy="1143000"/>
          </a:xfrm>
        </p:spPr>
        <p:txBody>
          <a:bodyPr>
            <a:normAutofit/>
          </a:bodyPr>
          <a:lstStyle/>
          <a:p>
            <a:pPr algn="ctr"/>
            <a:r>
              <a:rPr lang="en-GB" sz="4000" b="1" dirty="0" smtClean="0">
                <a:latin typeface="Times New Roman" pitchFamily="18" charset="0"/>
                <a:cs typeface="Times New Roman" pitchFamily="18" charset="0"/>
              </a:rPr>
              <a:t>NATURAL RESOURCES</a:t>
            </a:r>
            <a:endParaRPr lang="en-GB" sz="3600" dirty="0"/>
          </a:p>
        </p:txBody>
      </p:sp>
      <p:sp>
        <p:nvSpPr>
          <p:cNvPr id="3" name="Content Placeholder 2"/>
          <p:cNvSpPr>
            <a:spLocks noGrp="1"/>
          </p:cNvSpPr>
          <p:nvPr>
            <p:ph sz="quarter" idx="1"/>
          </p:nvPr>
        </p:nvSpPr>
        <p:spPr>
          <a:xfrm>
            <a:off x="395536" y="1484784"/>
            <a:ext cx="8352928" cy="4801744"/>
          </a:xfrm>
        </p:spPr>
        <p:txBody>
          <a:bodyPr>
            <a:noAutofit/>
          </a:bodyPr>
          <a:lstStyle/>
          <a:p>
            <a:pPr algn="just"/>
            <a:r>
              <a:rPr lang="en-GB" b="1" dirty="0" smtClean="0">
                <a:latin typeface="Times New Roman" pitchFamily="18" charset="0"/>
                <a:cs typeface="Times New Roman" pitchFamily="18" charset="0"/>
              </a:rPr>
              <a:t>Land</a:t>
            </a:r>
          </a:p>
          <a:p>
            <a:pPr algn="just">
              <a:buFont typeface="Wingdings" pitchFamily="2" charset="2"/>
              <a:buChar char="ü"/>
            </a:pPr>
            <a:r>
              <a:rPr lang="en-GB" sz="2400" dirty="0" smtClean="0">
                <a:latin typeface="Times New Roman" pitchFamily="18" charset="0"/>
                <a:cs typeface="Times New Roman" pitchFamily="18" charset="0"/>
              </a:rPr>
              <a:t>The area of cultivated land, uncultivated but arable land, and land  unfit for agricultural pursuits .Also , the prevailing land tenure system which defined ownership/proprietorship/ tenancy and other rights and privileges in respect of land ,the size of farm holdings and their state of consolidation or fragmentation</a:t>
            </a:r>
          </a:p>
          <a:p>
            <a:pPr algn="just"/>
            <a:r>
              <a:rPr lang="en-GB" b="1" dirty="0" smtClean="0">
                <a:latin typeface="Times New Roman" pitchFamily="18" charset="0"/>
                <a:cs typeface="Times New Roman" pitchFamily="18" charset="0"/>
              </a:rPr>
              <a:t>Water </a:t>
            </a:r>
          </a:p>
          <a:p>
            <a:pPr algn="just">
              <a:buFont typeface="Wingdings" pitchFamily="2" charset="2"/>
              <a:buChar char="ü"/>
            </a:pPr>
            <a:r>
              <a:rPr lang="en-GB" sz="2400" dirty="0" smtClean="0">
                <a:latin typeface="Times New Roman" pitchFamily="18" charset="0"/>
                <a:cs typeface="Times New Roman" pitchFamily="18" charset="0"/>
              </a:rPr>
              <a:t>The existence of water supply for purposes such as drinking and other domestic use , irrigation of farm land , for fisheries and fish culture and the growth of edible aquatic plants , as a source of power for electricity, water mills and other industry and mechanical devices using water power , and as a communication channel for transport of goods, livestock and humans.</a:t>
            </a:r>
          </a:p>
          <a:p>
            <a:pPr algn="just">
              <a:buNone/>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772816"/>
            <a:ext cx="8147248" cy="4896544"/>
          </a:xfrm>
        </p:spPr>
        <p:txBody>
          <a:bodyPr>
            <a:normAutofit/>
          </a:bodyPr>
          <a:lstStyle/>
          <a:p>
            <a:r>
              <a:rPr lang="en-GB" b="1" dirty="0" smtClean="0">
                <a:latin typeface="Times New Roman" pitchFamily="18" charset="0"/>
                <a:cs typeface="Times New Roman" pitchFamily="18" charset="0"/>
              </a:rPr>
              <a:t>Climate</a:t>
            </a:r>
          </a:p>
          <a:p>
            <a:pPr algn="just">
              <a:buFont typeface="Wingdings" pitchFamily="2" charset="2"/>
              <a:buChar char="ü"/>
            </a:pPr>
            <a:r>
              <a:rPr lang="en-GB" dirty="0" smtClean="0">
                <a:latin typeface="Times New Roman" pitchFamily="18" charset="0"/>
                <a:cs typeface="Times New Roman" pitchFamily="18" charset="0"/>
              </a:rPr>
              <a:t>The amount, frequency, velocity, periodicity etc of each of the natural element of wind, rainfall, and temperature in the area.</a:t>
            </a:r>
          </a:p>
          <a:p>
            <a:pPr algn="just"/>
            <a:r>
              <a:rPr lang="en-GB" b="1" dirty="0" smtClean="0">
                <a:latin typeface="Times New Roman" pitchFamily="18" charset="0"/>
                <a:cs typeface="Times New Roman" pitchFamily="18" charset="0"/>
              </a:rPr>
              <a:t>Forests or Groves</a:t>
            </a:r>
          </a:p>
          <a:p>
            <a:pPr algn="just">
              <a:buFont typeface="Wingdings" pitchFamily="2" charset="2"/>
              <a:buChar char="ü"/>
            </a:pPr>
            <a:r>
              <a:rPr lang="en-GB" dirty="0" smtClean="0">
                <a:latin typeface="Times New Roman" pitchFamily="18" charset="0"/>
                <a:cs typeface="Times New Roman" pitchFamily="18" charset="0"/>
              </a:rPr>
              <a:t>Either in developed form as a source of income or un developed as potential resource for income</a:t>
            </a:r>
          </a:p>
          <a:p>
            <a:pPr algn="just"/>
            <a:r>
              <a:rPr lang="en-GB" b="1" dirty="0" smtClean="0">
                <a:latin typeface="Times New Roman" pitchFamily="18" charset="0"/>
                <a:cs typeface="Times New Roman" pitchFamily="18" charset="0"/>
              </a:rPr>
              <a:t>Minerals</a:t>
            </a:r>
          </a:p>
          <a:p>
            <a:pPr algn="just">
              <a:buFont typeface="Wingdings" pitchFamily="2" charset="2"/>
              <a:buChar char="ü"/>
            </a:pPr>
            <a:r>
              <a:rPr lang="en-GB" dirty="0" smtClean="0">
                <a:latin typeface="Times New Roman" pitchFamily="18" charset="0"/>
                <a:cs typeface="Times New Roman" pitchFamily="18" charset="0"/>
              </a:rPr>
              <a:t>The resources under the surface of the earth. Stone, special sand for glass making, iron bauxite, coal, oil and other types of mineral if available in the area and used.</a:t>
            </a:r>
          </a:p>
          <a:p>
            <a:pPr algn="just">
              <a:buNone/>
            </a:pPr>
            <a:r>
              <a:rPr lang="en-GB"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latin typeface="Times New Roman" pitchFamily="18" charset="0"/>
                <a:cs typeface="Times New Roman" pitchFamily="18" charset="0"/>
              </a:rPr>
              <a:t>MAN MADE RESOURCES</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363272" cy="4873752"/>
          </a:xfrm>
        </p:spPr>
        <p:txBody>
          <a:bodyPr>
            <a:noAutofit/>
          </a:bodyPr>
          <a:lstStyle/>
          <a:p>
            <a:pPr algn="just"/>
            <a:r>
              <a:rPr lang="en-GB" b="1" dirty="0" smtClean="0">
                <a:latin typeface="Times New Roman" pitchFamily="18" charset="0"/>
                <a:cs typeface="Times New Roman" pitchFamily="18" charset="0"/>
              </a:rPr>
              <a:t>Transport and Communication Facilities</a:t>
            </a:r>
          </a:p>
          <a:p>
            <a:pPr algn="just">
              <a:buFont typeface="Wingdings" pitchFamily="2" charset="2"/>
              <a:buChar char="ü"/>
            </a:pPr>
            <a:r>
              <a:rPr lang="en-GB" dirty="0" smtClean="0">
                <a:latin typeface="Times New Roman" pitchFamily="18" charset="0"/>
                <a:cs typeface="Times New Roman" pitchFamily="18" charset="0"/>
              </a:rPr>
              <a:t>Highways, gravel or soft surface roads, foot paths, waterways, bicycles, rickshaws, horse-drawn vehicles, cars, trucks, bus services, rail, boats, dugouts, steamers, radio, television, telephone, print, post and telegraph services.</a:t>
            </a:r>
          </a:p>
          <a:p>
            <a:pPr algn="just"/>
            <a:r>
              <a:rPr lang="en-GB" b="1" dirty="0" smtClean="0">
                <a:latin typeface="Times New Roman" pitchFamily="18" charset="0"/>
                <a:cs typeface="Times New Roman" pitchFamily="18" charset="0"/>
              </a:rPr>
              <a:t>Health and Welfare Facilities</a:t>
            </a:r>
          </a:p>
          <a:p>
            <a:pPr algn="just">
              <a:buFont typeface="Wingdings" pitchFamily="2" charset="2"/>
              <a:buChar char="ü"/>
            </a:pPr>
            <a:r>
              <a:rPr lang="en-GB" dirty="0" smtClean="0">
                <a:latin typeface="Times New Roman" pitchFamily="18" charset="0"/>
                <a:cs typeface="Times New Roman" pitchFamily="18" charset="0"/>
              </a:rPr>
              <a:t>Health facilities range from a periodic dispensary with a compounder or local Paid (herb-doctor) to a sophisticated rural clinic with modern equipment and well trained staff to public health and preventative medical facilities such as </a:t>
            </a:r>
          </a:p>
          <a:p>
            <a:pPr lvl="1" algn="just">
              <a:buFont typeface="Wingdings" pitchFamily="2" charset="2"/>
              <a:buChar char="§"/>
            </a:pPr>
            <a:r>
              <a:rPr lang="en-GB" sz="2400" dirty="0" smtClean="0">
                <a:latin typeface="Times New Roman" pitchFamily="18" charset="0"/>
                <a:cs typeface="Times New Roman" pitchFamily="18" charset="0"/>
              </a:rPr>
              <a:t>regular immunisation</a:t>
            </a:r>
          </a:p>
          <a:p>
            <a:pPr lvl="1" algn="just">
              <a:buFont typeface="Wingdings" pitchFamily="2" charset="2"/>
              <a:buChar char="§"/>
            </a:pPr>
            <a:r>
              <a:rPr lang="en-GB" sz="2400" dirty="0" smtClean="0">
                <a:latin typeface="Times New Roman" pitchFamily="18" charset="0"/>
                <a:cs typeface="Times New Roman" pitchFamily="18" charset="0"/>
              </a:rPr>
              <a:t> first-aid instruction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931224" cy="5257800"/>
          </a:xfrm>
        </p:spPr>
        <p:txBody>
          <a:bodyPr>
            <a:normAutofit lnSpcReduction="10000"/>
          </a:bodyPr>
          <a:lstStyle/>
          <a:p>
            <a:pPr lvl="1" algn="just">
              <a:buFont typeface="Wingdings" pitchFamily="2" charset="2"/>
              <a:buChar char="§"/>
            </a:pPr>
            <a:r>
              <a:rPr lang="en-GB" sz="2400" dirty="0" smtClean="0">
                <a:latin typeface="Times New Roman" pitchFamily="18" charset="0"/>
                <a:cs typeface="Times New Roman" pitchFamily="18" charset="0"/>
              </a:rPr>
              <a:t>sanitation measures </a:t>
            </a:r>
          </a:p>
          <a:p>
            <a:pPr lvl="1" algn="just">
              <a:buFont typeface="Wingdings" pitchFamily="2" charset="2"/>
              <a:buChar char="§"/>
            </a:pPr>
            <a:r>
              <a:rPr lang="en-GB" sz="2400" dirty="0" smtClean="0">
                <a:latin typeface="Times New Roman" pitchFamily="18" charset="0"/>
                <a:cs typeface="Times New Roman" pitchFamily="18" charset="0"/>
              </a:rPr>
              <a:t>man-made arrangements which make for maintenance of the people in a good state of health. </a:t>
            </a:r>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Welfare facilities refer to the existence of programmes and arrangements by agencies aimed programmes other than health, such as </a:t>
            </a:r>
          </a:p>
          <a:p>
            <a:pPr lvl="1" algn="just">
              <a:buFont typeface="Wingdings" pitchFamily="2" charset="2"/>
              <a:buChar char="§"/>
            </a:pPr>
            <a:r>
              <a:rPr lang="en-GB" sz="2400" dirty="0" smtClean="0">
                <a:latin typeface="Times New Roman" pitchFamily="18" charset="0"/>
                <a:cs typeface="Times New Roman" pitchFamily="18" charset="0"/>
              </a:rPr>
              <a:t>agricultural production development</a:t>
            </a:r>
          </a:p>
          <a:p>
            <a:pPr lvl="1" algn="just">
              <a:buFont typeface="Wingdings" pitchFamily="2" charset="2"/>
              <a:buChar char="§"/>
            </a:pPr>
            <a:r>
              <a:rPr lang="en-GB" sz="2400" dirty="0" smtClean="0">
                <a:latin typeface="Times New Roman" pitchFamily="18" charset="0"/>
                <a:cs typeface="Times New Roman" pitchFamily="18" charset="0"/>
              </a:rPr>
              <a:t>home and family improvement</a:t>
            </a:r>
          </a:p>
          <a:p>
            <a:pPr lvl="1" algn="just">
              <a:buFont typeface="Wingdings" pitchFamily="2" charset="2"/>
              <a:buChar char="§"/>
            </a:pPr>
            <a:r>
              <a:rPr lang="en-GB" sz="2400" dirty="0" smtClean="0">
                <a:latin typeface="Times New Roman" pitchFamily="18" charset="0"/>
                <a:cs typeface="Times New Roman" pitchFamily="18" charset="0"/>
              </a:rPr>
              <a:t>village community development</a:t>
            </a:r>
          </a:p>
          <a:p>
            <a:pPr lvl="1" algn="just">
              <a:buFont typeface="Wingdings" pitchFamily="2" charset="2"/>
              <a:buChar char="§"/>
            </a:pPr>
            <a:r>
              <a:rPr lang="en-GB" sz="2400" dirty="0" smtClean="0">
                <a:latin typeface="Times New Roman" pitchFamily="18" charset="0"/>
                <a:cs typeface="Times New Roman" pitchFamily="18" charset="0"/>
              </a:rPr>
              <a:t>programmes for children, youth and the aged</a:t>
            </a:r>
          </a:p>
          <a:p>
            <a:pPr lvl="1" algn="just">
              <a:buFont typeface="Wingdings" pitchFamily="2" charset="2"/>
              <a:buChar char="§"/>
            </a:pPr>
            <a:r>
              <a:rPr lang="en-GB" sz="2400" dirty="0" smtClean="0">
                <a:latin typeface="Times New Roman" pitchFamily="18" charset="0"/>
                <a:cs typeface="Times New Roman" pitchFamily="18" charset="0"/>
              </a:rPr>
              <a:t>development of handicrafts and village industry.</a:t>
            </a:r>
            <a:endParaRPr lang="en-GB" dirty="0" smtClean="0">
              <a:latin typeface="Times New Roman" pitchFamily="18" charset="0"/>
              <a:cs typeface="Times New Roman" pitchFamily="18" charset="0"/>
            </a:endParaRPr>
          </a:p>
          <a:p>
            <a:pPr marL="274320" lvl="1" algn="just">
              <a:spcBef>
                <a:spcPts val="600"/>
              </a:spcBef>
              <a:buSzPct val="70000"/>
              <a:buFont typeface="Wingdings"/>
              <a:buChar char=""/>
            </a:pPr>
            <a:r>
              <a:rPr lang="en-GB" sz="2400" dirty="0" smtClean="0">
                <a:latin typeface="Times New Roman" pitchFamily="18" charset="0"/>
                <a:cs typeface="Times New Roman" pitchFamily="18" charset="0"/>
              </a:rPr>
              <a:t>These programmes may be run privately or by the government or by both. </a:t>
            </a:r>
          </a:p>
          <a:p>
            <a:pPr algn="just"/>
            <a:endParaRPr lang="en-GB" dirty="0" smtClean="0">
              <a:latin typeface="Times New Roman" pitchFamily="18" charset="0"/>
              <a:cs typeface="Times New Roman" pitchFamily="18" charset="0"/>
            </a:endParaRPr>
          </a:p>
          <a:p>
            <a:pPr lvl="1" algn="just">
              <a:buFont typeface="Wingdings" pitchFamily="2" charset="2"/>
              <a:buChar char="§"/>
            </a:pPr>
            <a:endParaRPr lang="en-GB" sz="2400" dirty="0" smtClean="0">
              <a:latin typeface="Times New Roman" pitchFamily="18" charset="0"/>
              <a:cs typeface="Times New Roman" pitchFamily="18" charset="0"/>
            </a:endParaRPr>
          </a:p>
          <a:p>
            <a:pPr lvl="1" algn="just">
              <a:buNone/>
            </a:pPr>
            <a:endParaRPr lang="en-GB" sz="2400" dirty="0" smtClean="0">
              <a:latin typeface="Times New Roman" pitchFamily="18" charset="0"/>
              <a:cs typeface="Times New Roman" pitchFamily="18" charset="0"/>
            </a:endParaRPr>
          </a:p>
          <a:p>
            <a:pPr algn="just"/>
            <a:endParaRPr lang="en-GB" dirty="0" smtClean="0"/>
          </a:p>
          <a:p>
            <a:pPr algn="just"/>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4" name="Content Placeholder 3"/>
          <p:cNvSpPr>
            <a:spLocks noGrp="1"/>
          </p:cNvSpPr>
          <p:nvPr>
            <p:ph sz="quarter" idx="1"/>
          </p:nvPr>
        </p:nvSpPr>
        <p:spPr>
          <a:xfrm>
            <a:off x="457200" y="1600200"/>
            <a:ext cx="8003232" cy="4873752"/>
          </a:xfrm>
        </p:spPr>
        <p:txBody>
          <a:bodyPr>
            <a:normAutofit lnSpcReduction="10000"/>
          </a:bodyPr>
          <a:lstStyle/>
          <a:p>
            <a:pPr algn="just"/>
            <a:r>
              <a:rPr lang="en-GB" b="1" dirty="0" smtClean="0">
                <a:latin typeface="Times New Roman" pitchFamily="18" charset="0"/>
                <a:cs typeface="Times New Roman" pitchFamily="18" charset="0"/>
              </a:rPr>
              <a:t>Supply and Service Agencies </a:t>
            </a:r>
          </a:p>
          <a:p>
            <a:pPr algn="just">
              <a:buFont typeface="Wingdings" pitchFamily="2" charset="2"/>
              <a:buChar char="ü"/>
            </a:pPr>
            <a:r>
              <a:rPr lang="en-GB" dirty="0" smtClean="0">
                <a:latin typeface="Times New Roman" pitchFamily="18" charset="0"/>
                <a:cs typeface="Times New Roman" pitchFamily="18" charset="0"/>
              </a:rPr>
              <a:t>The existing facilities for the supply of the commodities demanded by rural people and those for which a demand is being created through welfare and development programmes. The existing channels of supply, the available services and their agencies and channels. </a:t>
            </a:r>
          </a:p>
          <a:p>
            <a:pPr algn="just"/>
            <a:r>
              <a:rPr lang="en-GB" b="1" dirty="0" smtClean="0">
                <a:latin typeface="Times New Roman" pitchFamily="18" charset="0"/>
                <a:cs typeface="Times New Roman" pitchFamily="18" charset="0"/>
              </a:rPr>
              <a:t>Marketing and Industrial Facilities</a:t>
            </a:r>
          </a:p>
          <a:p>
            <a:pPr algn="just">
              <a:buFont typeface="Wingdings" pitchFamily="2" charset="2"/>
              <a:buChar char="ü"/>
            </a:pPr>
            <a:r>
              <a:rPr lang="en-GB" dirty="0" smtClean="0">
                <a:latin typeface="Times New Roman" pitchFamily="18" charset="0"/>
                <a:cs typeface="Times New Roman" pitchFamily="18" charset="0"/>
              </a:rPr>
              <a:t>Resources available to process farm produce and to distribute products. such as flour and oil mills, rice hulling and cotton ginning plants, other small industrial units, marketing systems and facilities for storage and disposal of products , cooperative societies, and other organisations available to provide marketing and industrial facilities. </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484784"/>
            <a:ext cx="8147248" cy="4989168"/>
          </a:xfrm>
        </p:spPr>
        <p:txBody>
          <a:bodyPr>
            <a:normAutofit lnSpcReduction="10000"/>
          </a:bodyPr>
          <a:lstStyle/>
          <a:p>
            <a:pPr algn="just"/>
            <a:r>
              <a:rPr lang="en-GB" b="1" dirty="0" smtClean="0">
                <a:latin typeface="Times New Roman" pitchFamily="18" charset="0"/>
                <a:cs typeface="Times New Roman" pitchFamily="18" charset="0"/>
              </a:rPr>
              <a:t>Financial Facilities</a:t>
            </a:r>
            <a:endParaRPr lang="en-GB" dirty="0" smtClean="0">
              <a:latin typeface="Times New Roman" pitchFamily="18" charset="0"/>
              <a:cs typeface="Times New Roman" pitchFamily="18" charset="0"/>
            </a:endParaRPr>
          </a:p>
          <a:p>
            <a:pPr algn="just">
              <a:buFont typeface="Wingdings" pitchFamily="2" charset="2"/>
              <a:buChar char="ü"/>
            </a:pPr>
            <a:r>
              <a:rPr lang="en-GB" dirty="0" smtClean="0">
                <a:latin typeface="Times New Roman" pitchFamily="18" charset="0"/>
                <a:cs typeface="Times New Roman" pitchFamily="18" charset="0"/>
              </a:rPr>
              <a:t>Provision of adequate banking, credit and loan facilities, perhaps through government or non-government agencies such as credit cooperatives, money lenders, and private banks. </a:t>
            </a:r>
          </a:p>
          <a:p>
            <a:pPr algn="just"/>
            <a:r>
              <a:rPr lang="en-GB" b="1" dirty="0" smtClean="0">
                <a:latin typeface="Times New Roman" pitchFamily="18" charset="0"/>
                <a:cs typeface="Times New Roman" pitchFamily="18" charset="0"/>
              </a:rPr>
              <a:t>Public Utilities</a:t>
            </a:r>
          </a:p>
          <a:p>
            <a:pPr algn="just">
              <a:buFont typeface="Wingdings" pitchFamily="2" charset="2"/>
              <a:buChar char="ü"/>
            </a:pPr>
            <a:r>
              <a:rPr lang="en-GB" dirty="0" smtClean="0">
                <a:latin typeface="Times New Roman" pitchFamily="18" charset="0"/>
                <a:cs typeface="Times New Roman" pitchFamily="18" charset="0"/>
              </a:rPr>
              <a:t>Adequate means of water supply, electricity or gas supply, conservancy facilities and other public utilities. </a:t>
            </a:r>
          </a:p>
          <a:p>
            <a:pPr algn="just"/>
            <a:r>
              <a:rPr lang="en-GB" b="1" dirty="0" smtClean="0">
                <a:latin typeface="Times New Roman" pitchFamily="18" charset="0"/>
                <a:cs typeface="Times New Roman" pitchFamily="18" charset="0"/>
              </a:rPr>
              <a:t>Educational Facilities</a:t>
            </a:r>
            <a:endParaRPr lang="en-GB" dirty="0" smtClean="0">
              <a:latin typeface="Times New Roman" pitchFamily="18" charset="0"/>
              <a:cs typeface="Times New Roman" pitchFamily="18" charset="0"/>
            </a:endParaRPr>
          </a:p>
          <a:p>
            <a:pPr algn="just">
              <a:buFont typeface="Wingdings" pitchFamily="2" charset="2"/>
              <a:buChar char="ü"/>
            </a:pPr>
            <a:r>
              <a:rPr lang="en-GB" dirty="0" smtClean="0">
                <a:latin typeface="Times New Roman" pitchFamily="18" charset="0"/>
                <a:cs typeface="Times New Roman" pitchFamily="18" charset="0"/>
              </a:rPr>
              <a:t> School, technical and vocational training facilities, colleges, educational services of any kind available to people in rural- society through adult education, rural welfare, rural extension or other agencies under whatever sponsorship government or non-government. </a:t>
            </a:r>
          </a:p>
          <a:p>
            <a:pPr algn="just">
              <a:buNone/>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3600" dirty="0"/>
          </a:p>
        </p:txBody>
      </p:sp>
      <p:sp>
        <p:nvSpPr>
          <p:cNvPr id="3" name="Content Placeholder 2"/>
          <p:cNvSpPr>
            <a:spLocks noGrp="1"/>
          </p:cNvSpPr>
          <p:nvPr>
            <p:ph sz="quarter" idx="1"/>
          </p:nvPr>
        </p:nvSpPr>
        <p:spPr>
          <a:xfrm>
            <a:off x="457200" y="1600200"/>
            <a:ext cx="8147248" cy="4873752"/>
          </a:xfrm>
        </p:spPr>
        <p:txBody>
          <a:bodyPr/>
          <a:lstStyle/>
          <a:p>
            <a:pPr algn="just"/>
            <a:r>
              <a:rPr lang="en-GB" b="1" dirty="0" smtClean="0">
                <a:latin typeface="Times New Roman" pitchFamily="18" charset="0"/>
                <a:cs typeface="Times New Roman" pitchFamily="18" charset="0"/>
              </a:rPr>
              <a:t>Religious Facilities</a:t>
            </a:r>
          </a:p>
          <a:p>
            <a:pPr algn="just">
              <a:buFont typeface="Wingdings" pitchFamily="2" charset="2"/>
              <a:buChar char="ü"/>
            </a:pPr>
            <a:r>
              <a:rPr lang="en-GB" dirty="0" smtClean="0">
                <a:latin typeface="Times New Roman" pitchFamily="18" charset="0"/>
                <a:cs typeface="Times New Roman" pitchFamily="18" charset="0"/>
              </a:rPr>
              <a:t>Temples, mosques, churches, centres of religious pilgrimage, religious instruction, discourse or meditation such as ashrams, monasteries, and convents. </a:t>
            </a:r>
          </a:p>
          <a:p>
            <a:pPr algn="just"/>
            <a:r>
              <a:rPr lang="en-GB" b="1" dirty="0" smtClean="0">
                <a:latin typeface="Times New Roman" pitchFamily="18" charset="0"/>
                <a:cs typeface="Times New Roman" pitchFamily="18" charset="0"/>
              </a:rPr>
              <a:t>Recreational Facilities</a:t>
            </a:r>
          </a:p>
          <a:p>
            <a:pPr algn="just">
              <a:buFont typeface="Wingdings" pitchFamily="2" charset="2"/>
              <a:buChar char="ü"/>
            </a:pPr>
            <a:r>
              <a:rPr lang="en-GB" dirty="0" smtClean="0">
                <a:latin typeface="Times New Roman" pitchFamily="18" charset="0"/>
                <a:cs typeface="Times New Roman" pitchFamily="18" charset="0"/>
              </a:rPr>
              <a:t>A variety of facilities such as play-grounds for various games and athletics, theatres, cinemas, radio and television, recreational centres, clubs to provide recreation and enjoyment to rural people in ways and forms acceptable to society. </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567</TotalTime>
  <Words>1017</Words>
  <Application>Microsoft Office PowerPoint</Application>
  <PresentationFormat>On-screen Show (4:3)</PresentationFormat>
  <Paragraphs>90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  LECTURE # 03  RESOURCES AND INSTITUTIONS OF RURAL SOCIETY  </vt:lpstr>
      <vt:lpstr>RURAL RESOURCES</vt:lpstr>
      <vt:lpstr>NATURAL RESOURCES</vt:lpstr>
      <vt:lpstr>Cont..</vt:lpstr>
      <vt:lpstr>MAN MADE RESOURCES</vt:lpstr>
      <vt:lpstr>Cont..</vt:lpstr>
      <vt:lpstr>Cont..</vt:lpstr>
      <vt:lpstr>Cont..</vt:lpstr>
      <vt:lpstr>Cont..</vt:lpstr>
      <vt:lpstr>HUMAN RESOURCES</vt:lpstr>
      <vt:lpstr>INSTITUTIONS IN RURAL SOCIETY</vt:lpstr>
      <vt:lpstr>FAMILY</vt:lpstr>
      <vt:lpstr>RELIGION</vt:lpstr>
      <vt:lpstr>GOVERNMENT</vt:lpstr>
      <vt:lpstr>ECONOMY</vt:lpstr>
      <vt:lpstr>EDUCATIONAL INSTITUTIONS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Lecture-2  Patterns of Rural Settlement</dc:title>
  <dc:creator>faryal</dc:creator>
  <cp:lastModifiedBy>faryal</cp:lastModifiedBy>
  <cp:revision>20</cp:revision>
  <dcterms:created xsi:type="dcterms:W3CDTF">2019-12-24T17:43:13Z</dcterms:created>
  <dcterms:modified xsi:type="dcterms:W3CDTF">2020-04-25T20:19:01Z</dcterms:modified>
</cp:coreProperties>
</file>